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483864"/>
            <a:ext cx="13048488" cy="1956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6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Enhancing Transparency in Donations</a:t>
            </a:r>
            <a:endParaRPr lang="en-US" sz="6160" dirty="0"/>
          </a:p>
        </p:txBody>
      </p:sp>
      <p:sp>
        <p:nvSpPr>
          <p:cNvPr id="5" name="Text 1"/>
          <p:cNvSpPr/>
          <p:nvPr/>
        </p:nvSpPr>
        <p:spPr>
          <a:xfrm>
            <a:off x="795528" y="5696712"/>
            <a:ext cx="1304848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Many donors feel uncertain about how their contributions are being used, which creates reluctance towards ongoing donations. Current charitable platforms often lack the necessary transparency and emotional engagement. There is a pressing need for a user-friendly dashboard that enables donors to track their contributions, see the impact of their donations, and connect with real stories from beneficiaries.</a:t>
            </a:r>
            <a:endParaRPr lang="en-US" sz="178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" y="4343400"/>
            <a:ext cx="4114800" cy="270662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808" y="4343400"/>
            <a:ext cx="4114800" cy="270662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504" y="4343400"/>
            <a:ext cx="4114800" cy="270662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343400"/>
            <a:ext cx="146304" cy="270662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936" y="4343400"/>
            <a:ext cx="146304" cy="270662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632" y="4343400"/>
            <a:ext cx="146304" cy="270662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95528" y="3538728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Conclusion of Donation Dashboard Implementation</a:t>
            </a:r>
            <a:endParaRPr lang="en-US" sz="3570" dirty="0"/>
          </a:p>
        </p:txBody>
      </p:sp>
      <p:sp>
        <p:nvSpPr>
          <p:cNvPr id="11" name="Text 1"/>
          <p:cNvSpPr/>
          <p:nvPr/>
        </p:nvSpPr>
        <p:spPr>
          <a:xfrm>
            <a:off x="1133856" y="4599432"/>
            <a:ext cx="36210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Long-Term Benefits</a:t>
            </a:r>
            <a:endParaRPr lang="en-US" sz="2230" dirty="0"/>
          </a:p>
        </p:txBody>
      </p:sp>
      <p:sp>
        <p:nvSpPr>
          <p:cNvPr id="12" name="Text 2"/>
          <p:cNvSpPr/>
          <p:nvPr/>
        </p:nvSpPr>
        <p:spPr>
          <a:xfrm>
            <a:off x="1133856" y="5093208"/>
            <a:ext cx="3621024" cy="1700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Emphasize the long-term benefits of implementing a transparent and engaging donation dashboard, highlighting the potential for increased regular contributions.</a:t>
            </a:r>
            <a:endParaRPr lang="en-US" sz="1780" dirty="0"/>
          </a:p>
        </p:txBody>
      </p:sp>
      <p:sp>
        <p:nvSpPr>
          <p:cNvPr id="13" name="Text 3"/>
          <p:cNvSpPr/>
          <p:nvPr/>
        </p:nvSpPr>
        <p:spPr>
          <a:xfrm>
            <a:off x="5559552" y="4599432"/>
            <a:ext cx="36210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Call to Action</a:t>
            </a:r>
            <a:endParaRPr lang="en-US" sz="2230" dirty="0"/>
          </a:p>
        </p:txBody>
      </p:sp>
      <p:sp>
        <p:nvSpPr>
          <p:cNvPr id="14" name="Text 4"/>
          <p:cNvSpPr/>
          <p:nvPr/>
        </p:nvSpPr>
        <p:spPr>
          <a:xfrm>
            <a:off x="5559552" y="5093208"/>
            <a:ext cx="362102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Encourage stakeholders to advocate for the adoption of such a system within their organizations, promising a more positive donation experience.</a:t>
            </a:r>
            <a:endParaRPr lang="en-US" sz="1780" dirty="0"/>
          </a:p>
        </p:txBody>
      </p:sp>
      <p:sp>
        <p:nvSpPr>
          <p:cNvPr id="15" name="Text 5"/>
          <p:cNvSpPr/>
          <p:nvPr/>
        </p:nvSpPr>
        <p:spPr>
          <a:xfrm>
            <a:off x="9985248" y="4599432"/>
            <a:ext cx="36210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Vision for the Future</a:t>
            </a:r>
            <a:endParaRPr lang="en-US" sz="2230" dirty="0"/>
          </a:p>
        </p:txBody>
      </p:sp>
      <p:sp>
        <p:nvSpPr>
          <p:cNvPr id="16" name="Text 6"/>
          <p:cNvSpPr/>
          <p:nvPr/>
        </p:nvSpPr>
        <p:spPr>
          <a:xfrm>
            <a:off x="9985248" y="5093208"/>
            <a:ext cx="362102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Present a vision of a future where donors feel more connected and valued, helping to foster a sustainable culture of giving within the community.</a:t>
            </a:r>
            <a:endParaRPr lang="en-US" sz="17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" y="2221992"/>
            <a:ext cx="7991856" cy="14996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" y="3895344"/>
            <a:ext cx="7991856" cy="17647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68" y="5852160"/>
            <a:ext cx="7991856" cy="14996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2221992"/>
            <a:ext cx="146304" cy="14996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3895344"/>
            <a:ext cx="146304" cy="176479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5852160"/>
            <a:ext cx="146304" cy="149961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95528" y="914400"/>
            <a:ext cx="8074152" cy="1078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40"/>
              </a:lnSpc>
              <a:buNone/>
            </a:pPr>
            <a:r>
              <a:rPr lang="en-US" sz="33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Next Steps for Project Implementation</a:t>
            </a:r>
            <a:endParaRPr lang="en-US" sz="3390" dirty="0"/>
          </a:p>
        </p:txBody>
      </p:sp>
      <p:sp>
        <p:nvSpPr>
          <p:cNvPr id="11" name="Text 1"/>
          <p:cNvSpPr/>
          <p:nvPr/>
        </p:nvSpPr>
        <p:spPr>
          <a:xfrm>
            <a:off x="1124712" y="2459736"/>
            <a:ext cx="75163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Stakeholder Buy-In</a:t>
            </a:r>
            <a:endParaRPr lang="en-US" sz="2120" dirty="0"/>
          </a:p>
        </p:txBody>
      </p:sp>
      <p:sp>
        <p:nvSpPr>
          <p:cNvPr id="12" name="Text 2"/>
          <p:cNvSpPr/>
          <p:nvPr/>
        </p:nvSpPr>
        <p:spPr>
          <a:xfrm>
            <a:off x="1124712" y="2926080"/>
            <a:ext cx="7516368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2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Engage key stakeholders to gain buy-in for the project, emphasizing the potential for improved donor relations and increased contributions.</a:t>
            </a:r>
            <a:endParaRPr lang="en-US" sz="1690" dirty="0"/>
          </a:p>
        </p:txBody>
      </p:sp>
      <p:sp>
        <p:nvSpPr>
          <p:cNvPr id="13" name="Text 3"/>
          <p:cNvSpPr/>
          <p:nvPr/>
        </p:nvSpPr>
        <p:spPr>
          <a:xfrm>
            <a:off x="1124712" y="4142232"/>
            <a:ext cx="75163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Budget Allocation</a:t>
            </a:r>
            <a:endParaRPr lang="en-US" sz="2120" dirty="0"/>
          </a:p>
        </p:txBody>
      </p:sp>
      <p:sp>
        <p:nvSpPr>
          <p:cNvPr id="14" name="Text 4"/>
          <p:cNvSpPr/>
          <p:nvPr/>
        </p:nvSpPr>
        <p:spPr>
          <a:xfrm>
            <a:off x="1124712" y="4608576"/>
            <a:ext cx="7516368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2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Discuss the budget requirements for developing the dashboard and how it can lead to a return on investment through increased donor engagement.</a:t>
            </a:r>
            <a:endParaRPr lang="en-US" sz="1690" dirty="0"/>
          </a:p>
        </p:txBody>
      </p:sp>
      <p:sp>
        <p:nvSpPr>
          <p:cNvPr id="15" name="Text 5"/>
          <p:cNvSpPr/>
          <p:nvPr/>
        </p:nvSpPr>
        <p:spPr>
          <a:xfrm>
            <a:off x="1124712" y="6089904"/>
            <a:ext cx="75163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Timeline Establishment</a:t>
            </a:r>
            <a:endParaRPr lang="en-US" sz="2120" dirty="0"/>
          </a:p>
        </p:txBody>
      </p:sp>
      <p:sp>
        <p:nvSpPr>
          <p:cNvPr id="16" name="Text 6"/>
          <p:cNvSpPr/>
          <p:nvPr/>
        </p:nvSpPr>
        <p:spPr>
          <a:xfrm>
            <a:off x="1124712" y="6556248"/>
            <a:ext cx="7516368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2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 a timeline for implementation, including critical milestones and review points to ensure the project remains on track.</a:t>
            </a:r>
            <a:endParaRPr lang="en-US" sz="169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1005840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Enhancing Donor Engagement and Transparency</a:t>
            </a:r>
            <a:endParaRPr lang="en-US" sz="3570" dirty="0"/>
          </a:p>
        </p:txBody>
      </p:sp>
      <p:sp>
        <p:nvSpPr>
          <p:cNvPr id="7" name="Text 1"/>
          <p:cNvSpPr/>
          <p:nvPr/>
        </p:nvSpPr>
        <p:spPr>
          <a:xfrm>
            <a:off x="914400" y="3374136"/>
            <a:ext cx="305409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Key Takeaways</a:t>
            </a:r>
            <a:endParaRPr lang="en-US" sz="2230" dirty="0"/>
          </a:p>
        </p:txBody>
      </p:sp>
      <p:sp>
        <p:nvSpPr>
          <p:cNvPr id="8" name="Text 2"/>
          <p:cNvSpPr/>
          <p:nvPr/>
        </p:nvSpPr>
        <p:spPr>
          <a:xfrm>
            <a:off x="914400" y="3986784"/>
            <a:ext cx="3054096" cy="1700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Recap the need for transparency and emotional engagement in donation processes and how a dedicated dashboard can address these needs.</a:t>
            </a:r>
            <a:endParaRPr lang="en-US" sz="1780" dirty="0"/>
          </a:p>
        </p:txBody>
      </p:sp>
      <p:sp>
        <p:nvSpPr>
          <p:cNvPr id="9" name="Text 3"/>
          <p:cNvSpPr/>
          <p:nvPr/>
        </p:nvSpPr>
        <p:spPr>
          <a:xfrm>
            <a:off x="5440680" y="4334256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30" dirty="0"/>
          </a:p>
        </p:txBody>
      </p:sp>
      <p:sp>
        <p:nvSpPr>
          <p:cNvPr id="10" name="Text 4"/>
          <p:cNvSpPr/>
          <p:nvPr/>
        </p:nvSpPr>
        <p:spPr>
          <a:xfrm>
            <a:off x="8129016" y="2770632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30" dirty="0"/>
          </a:p>
        </p:txBody>
      </p:sp>
      <p:sp>
        <p:nvSpPr>
          <p:cNvPr id="11" name="Text 5"/>
          <p:cNvSpPr/>
          <p:nvPr/>
        </p:nvSpPr>
        <p:spPr>
          <a:xfrm>
            <a:off x="8129016" y="5888736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30" dirty="0"/>
          </a:p>
        </p:txBody>
      </p:sp>
      <p:sp>
        <p:nvSpPr>
          <p:cNvPr id="12" name="Text 6"/>
          <p:cNvSpPr/>
          <p:nvPr/>
        </p:nvSpPr>
        <p:spPr>
          <a:xfrm>
            <a:off x="10222992" y="2075688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Final Thoughts</a:t>
            </a:r>
            <a:endParaRPr lang="en-US" sz="2230" dirty="0"/>
          </a:p>
        </p:txBody>
      </p:sp>
      <p:sp>
        <p:nvSpPr>
          <p:cNvPr id="13" name="Text 7"/>
          <p:cNvSpPr/>
          <p:nvPr/>
        </p:nvSpPr>
        <p:spPr>
          <a:xfrm>
            <a:off x="10222992" y="2688336"/>
            <a:ext cx="350215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Encourage ongoing discussions about improving donor experiences and the importance of innovation in the charity sector.</a:t>
            </a:r>
            <a:endParaRPr lang="en-US" sz="1780" dirty="0"/>
          </a:p>
        </p:txBody>
      </p:sp>
      <p:sp>
        <p:nvSpPr>
          <p:cNvPr id="14" name="Text 8"/>
          <p:cNvSpPr/>
          <p:nvPr/>
        </p:nvSpPr>
        <p:spPr>
          <a:xfrm>
            <a:off x="10222992" y="4956048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Contact Information</a:t>
            </a:r>
            <a:endParaRPr lang="en-US" sz="2230" dirty="0"/>
          </a:p>
        </p:txBody>
      </p:sp>
      <p:sp>
        <p:nvSpPr>
          <p:cNvPr id="15" name="Text 9"/>
          <p:cNvSpPr/>
          <p:nvPr/>
        </p:nvSpPr>
        <p:spPr>
          <a:xfrm>
            <a:off x="10222992" y="5568696"/>
            <a:ext cx="350215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Provide contact information for further questions or collaborations regarding the development of the dashboard and its implementation.</a:t>
            </a:r>
            <a:endParaRPr lang="en-US" sz="17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" y="1600200"/>
            <a:ext cx="8101584" cy="181965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" y="3584448"/>
            <a:ext cx="8101584" cy="181965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5568696"/>
            <a:ext cx="8101584" cy="181965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2212848"/>
            <a:ext cx="8046720" cy="117043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816" y="4197096"/>
            <a:ext cx="8046720" cy="117043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16" y="6190488"/>
            <a:ext cx="8046720" cy="117043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672" y="1600200"/>
            <a:ext cx="8065008" cy="61264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672" y="3584448"/>
            <a:ext cx="8065008" cy="612648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672" y="5577840"/>
            <a:ext cx="8065008" cy="612648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868680"/>
            <a:ext cx="8074152" cy="5120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010"/>
              </a:lnSpc>
              <a:buNone/>
            </a:pPr>
            <a:r>
              <a:rPr lang="en-US" sz="32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Understanding Donor Hesitation</a:t>
            </a:r>
            <a:endParaRPr lang="en-US" sz="3210" dirty="0"/>
          </a:p>
        </p:txBody>
      </p:sp>
      <p:sp>
        <p:nvSpPr>
          <p:cNvPr id="14" name="Text 1"/>
          <p:cNvSpPr/>
          <p:nvPr/>
        </p:nvSpPr>
        <p:spPr>
          <a:xfrm>
            <a:off x="1014984" y="2414016"/>
            <a:ext cx="763524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1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Lack of Visualization</a:t>
            </a:r>
            <a:endParaRPr lang="en-US" sz="2000" dirty="0"/>
          </a:p>
        </p:txBody>
      </p:sp>
      <p:sp>
        <p:nvSpPr>
          <p:cNvPr id="15" name="Text 2"/>
          <p:cNvSpPr/>
          <p:nvPr/>
        </p:nvSpPr>
        <p:spPr>
          <a:xfrm>
            <a:off x="1014984" y="2916936"/>
            <a:ext cx="763524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Donors often struggle to visualize the impact of their contributions.</a:t>
            </a:r>
            <a:endParaRPr lang="en-US" sz="1600" dirty="0"/>
          </a:p>
        </p:txBody>
      </p:sp>
      <p:sp>
        <p:nvSpPr>
          <p:cNvPr id="16" name="Text 3"/>
          <p:cNvSpPr/>
          <p:nvPr/>
        </p:nvSpPr>
        <p:spPr>
          <a:xfrm>
            <a:off x="1014984" y="4407408"/>
            <a:ext cx="763524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1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Emotional Disconnect</a:t>
            </a:r>
            <a:endParaRPr lang="en-US" sz="2000" dirty="0"/>
          </a:p>
        </p:txBody>
      </p:sp>
      <p:sp>
        <p:nvSpPr>
          <p:cNvPr id="17" name="Text 4"/>
          <p:cNvSpPr/>
          <p:nvPr/>
        </p:nvSpPr>
        <p:spPr>
          <a:xfrm>
            <a:off x="1014984" y="4910328"/>
            <a:ext cx="763524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Charity platforms focus more on transactions than emotional connections.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4736592" y="1682496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410" dirty="0"/>
          </a:p>
        </p:txBody>
      </p:sp>
      <p:sp>
        <p:nvSpPr>
          <p:cNvPr id="19" name="Text 6"/>
          <p:cNvSpPr/>
          <p:nvPr/>
        </p:nvSpPr>
        <p:spPr>
          <a:xfrm>
            <a:off x="4736592" y="3666744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410" dirty="0"/>
          </a:p>
        </p:txBody>
      </p:sp>
      <p:sp>
        <p:nvSpPr>
          <p:cNvPr id="20" name="Text 7"/>
          <p:cNvSpPr/>
          <p:nvPr/>
        </p:nvSpPr>
        <p:spPr>
          <a:xfrm>
            <a:off x="1014984" y="6391656"/>
            <a:ext cx="763524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1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Need for Transparency</a:t>
            </a:r>
            <a:endParaRPr lang="en-US" sz="2000" dirty="0"/>
          </a:p>
        </p:txBody>
      </p:sp>
      <p:sp>
        <p:nvSpPr>
          <p:cNvPr id="21" name="Text 8"/>
          <p:cNvSpPr/>
          <p:nvPr/>
        </p:nvSpPr>
        <p:spPr>
          <a:xfrm>
            <a:off x="1014984" y="6894576"/>
            <a:ext cx="7635240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transparent system can alleviate donor concerns about contribution usage.</a:t>
            </a:r>
            <a:endParaRPr lang="en-US" sz="1600" dirty="0"/>
          </a:p>
        </p:txBody>
      </p:sp>
      <p:sp>
        <p:nvSpPr>
          <p:cNvPr id="22" name="Text 9"/>
          <p:cNvSpPr/>
          <p:nvPr/>
        </p:nvSpPr>
        <p:spPr>
          <a:xfrm>
            <a:off x="4736592" y="5660136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92" y="3968496"/>
            <a:ext cx="1143000" cy="1143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856" y="1828800"/>
            <a:ext cx="1143000" cy="1143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856" y="6108192"/>
            <a:ext cx="1143000" cy="11430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1143000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Current Charity Platform Issues</a:t>
            </a:r>
            <a:endParaRPr lang="en-US" sz="3570" dirty="0"/>
          </a:p>
        </p:txBody>
      </p:sp>
      <p:sp>
        <p:nvSpPr>
          <p:cNvPr id="10" name="Text 1"/>
          <p:cNvSpPr/>
          <p:nvPr/>
        </p:nvSpPr>
        <p:spPr>
          <a:xfrm>
            <a:off x="914400" y="3803904"/>
            <a:ext cx="305409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Transactional Focus</a:t>
            </a:r>
            <a:endParaRPr lang="en-US" sz="2230" dirty="0"/>
          </a:p>
        </p:txBody>
      </p:sp>
      <p:sp>
        <p:nvSpPr>
          <p:cNvPr id="11" name="Text 2"/>
          <p:cNvSpPr/>
          <p:nvPr/>
        </p:nvSpPr>
        <p:spPr>
          <a:xfrm>
            <a:off x="914400" y="4407408"/>
            <a:ext cx="3054096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Existing platforms focus predominantly on donation processing.</a:t>
            </a:r>
            <a:endParaRPr lang="en-US" sz="1780" dirty="0"/>
          </a:p>
        </p:txBody>
      </p:sp>
      <p:sp>
        <p:nvSpPr>
          <p:cNvPr id="12" name="Text 3"/>
          <p:cNvSpPr/>
          <p:nvPr/>
        </p:nvSpPr>
        <p:spPr>
          <a:xfrm>
            <a:off x="4764024" y="4334256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30" dirty="0"/>
          </a:p>
        </p:txBody>
      </p:sp>
      <p:sp>
        <p:nvSpPr>
          <p:cNvPr id="13" name="Text 4"/>
          <p:cNvSpPr/>
          <p:nvPr/>
        </p:nvSpPr>
        <p:spPr>
          <a:xfrm>
            <a:off x="8467344" y="2194560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30" dirty="0"/>
          </a:p>
        </p:txBody>
      </p:sp>
      <p:sp>
        <p:nvSpPr>
          <p:cNvPr id="14" name="Text 5"/>
          <p:cNvSpPr/>
          <p:nvPr/>
        </p:nvSpPr>
        <p:spPr>
          <a:xfrm>
            <a:off x="10222992" y="2258568"/>
            <a:ext cx="350215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Limited Impact Reporting</a:t>
            </a:r>
            <a:endParaRPr lang="en-US" sz="2230" dirty="0"/>
          </a:p>
        </p:txBody>
      </p:sp>
      <p:sp>
        <p:nvSpPr>
          <p:cNvPr id="15" name="Text 6"/>
          <p:cNvSpPr/>
          <p:nvPr/>
        </p:nvSpPr>
        <p:spPr>
          <a:xfrm>
            <a:off x="8467344" y="6473952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30" dirty="0"/>
          </a:p>
        </p:txBody>
      </p:sp>
      <p:sp>
        <p:nvSpPr>
          <p:cNvPr id="16" name="Text 7"/>
          <p:cNvSpPr/>
          <p:nvPr/>
        </p:nvSpPr>
        <p:spPr>
          <a:xfrm>
            <a:off x="10222992" y="3218688"/>
            <a:ext cx="3502152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Minimal information on how funds are utilized leaves donors uninformed.</a:t>
            </a:r>
            <a:endParaRPr lang="en-US" sz="1780" dirty="0"/>
          </a:p>
        </p:txBody>
      </p:sp>
      <p:sp>
        <p:nvSpPr>
          <p:cNvPr id="17" name="Text 8"/>
          <p:cNvSpPr/>
          <p:nvPr/>
        </p:nvSpPr>
        <p:spPr>
          <a:xfrm>
            <a:off x="10222992" y="4992624"/>
            <a:ext cx="350215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Lack of Engagement Features</a:t>
            </a:r>
            <a:endParaRPr lang="en-US" sz="2230" dirty="0"/>
          </a:p>
        </p:txBody>
      </p:sp>
      <p:sp>
        <p:nvSpPr>
          <p:cNvPr id="18" name="Text 9"/>
          <p:cNvSpPr/>
          <p:nvPr/>
        </p:nvSpPr>
        <p:spPr>
          <a:xfrm>
            <a:off x="10222992" y="5961888"/>
            <a:ext cx="3502152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Current platforms do not facilitate interaction or learning about charities.</a:t>
            </a:r>
            <a:endParaRPr lang="en-US" sz="1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4315968"/>
            <a:ext cx="4197096" cy="2761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24" y="4315968"/>
            <a:ext cx="4197096" cy="2761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4315968"/>
            <a:ext cx="4197096" cy="2761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700016"/>
            <a:ext cx="4233672" cy="239572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936" y="4700016"/>
            <a:ext cx="4233672" cy="239572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632" y="4700016"/>
            <a:ext cx="4233672" cy="2395728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84" y="4581144"/>
            <a:ext cx="4233672" cy="14630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2936" y="4581144"/>
            <a:ext cx="4233672" cy="14630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8632" y="4581144"/>
            <a:ext cx="4233672" cy="14630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0320" y="4315968"/>
            <a:ext cx="685800" cy="685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6872" y="4315968"/>
            <a:ext cx="685800" cy="685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02568" y="4315968"/>
            <a:ext cx="685800" cy="685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3493008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The Significance of a Dashboard</a:t>
            </a:r>
            <a:endParaRPr lang="en-US" sz="3570" dirty="0"/>
          </a:p>
        </p:txBody>
      </p:sp>
      <p:sp>
        <p:nvSpPr>
          <p:cNvPr id="17" name="Text 1"/>
          <p:cNvSpPr/>
          <p:nvPr/>
        </p:nvSpPr>
        <p:spPr>
          <a:xfrm>
            <a:off x="1042416" y="5065776"/>
            <a:ext cx="37216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Visual Tracking of Donations</a:t>
            </a:r>
            <a:endParaRPr lang="en-US" sz="2230" dirty="0"/>
          </a:p>
        </p:txBody>
      </p:sp>
      <p:sp>
        <p:nvSpPr>
          <p:cNvPr id="18" name="Text 2"/>
          <p:cNvSpPr/>
          <p:nvPr/>
        </p:nvSpPr>
        <p:spPr>
          <a:xfrm>
            <a:off x="2816352" y="4462272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70"/>
              </a:lnSpc>
              <a:buNone/>
            </a:pPr>
            <a:r>
              <a:rPr lang="en-US" sz="21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140" dirty="0"/>
          </a:p>
        </p:txBody>
      </p:sp>
      <p:sp>
        <p:nvSpPr>
          <p:cNvPr id="19" name="Text 3"/>
          <p:cNvSpPr/>
          <p:nvPr/>
        </p:nvSpPr>
        <p:spPr>
          <a:xfrm>
            <a:off x="1042416" y="5980176"/>
            <a:ext cx="3721608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user-friendly dashboard allows donors to track their contributions over time.</a:t>
            </a:r>
            <a:endParaRPr lang="en-US" sz="1780" dirty="0"/>
          </a:p>
        </p:txBody>
      </p:sp>
      <p:sp>
        <p:nvSpPr>
          <p:cNvPr id="20" name="Text 4"/>
          <p:cNvSpPr/>
          <p:nvPr/>
        </p:nvSpPr>
        <p:spPr>
          <a:xfrm>
            <a:off x="5458968" y="5065776"/>
            <a:ext cx="3721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Impact Metrics</a:t>
            </a:r>
            <a:endParaRPr lang="en-US" sz="2230" dirty="0"/>
          </a:p>
        </p:txBody>
      </p:sp>
      <p:sp>
        <p:nvSpPr>
          <p:cNvPr id="21" name="Text 5"/>
          <p:cNvSpPr/>
          <p:nvPr/>
        </p:nvSpPr>
        <p:spPr>
          <a:xfrm>
            <a:off x="5458968" y="5623560"/>
            <a:ext cx="3721608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Including metrics that measure the impact of donations fosters trust and loyalty.</a:t>
            </a:r>
            <a:endParaRPr lang="en-US" sz="1780" dirty="0"/>
          </a:p>
        </p:txBody>
      </p:sp>
      <p:sp>
        <p:nvSpPr>
          <p:cNvPr id="22" name="Text 6"/>
          <p:cNvSpPr/>
          <p:nvPr/>
        </p:nvSpPr>
        <p:spPr>
          <a:xfrm>
            <a:off x="7242048" y="4462272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70"/>
              </a:lnSpc>
              <a:buNone/>
            </a:pPr>
            <a:r>
              <a:rPr lang="en-US" sz="21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140" dirty="0"/>
          </a:p>
        </p:txBody>
      </p:sp>
      <p:sp>
        <p:nvSpPr>
          <p:cNvPr id="23" name="Text 7"/>
          <p:cNvSpPr/>
          <p:nvPr/>
        </p:nvSpPr>
        <p:spPr>
          <a:xfrm>
            <a:off x="9884664" y="5065776"/>
            <a:ext cx="3721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Real Stories</a:t>
            </a:r>
            <a:endParaRPr lang="en-US" sz="2230" dirty="0"/>
          </a:p>
        </p:txBody>
      </p:sp>
      <p:sp>
        <p:nvSpPr>
          <p:cNvPr id="24" name="Text 8"/>
          <p:cNvSpPr/>
          <p:nvPr/>
        </p:nvSpPr>
        <p:spPr>
          <a:xfrm>
            <a:off x="9884664" y="5623560"/>
            <a:ext cx="3721608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Sharing beneficiaries' stories creates a personal connection and emotional engagement.</a:t>
            </a:r>
            <a:endParaRPr lang="en-US" sz="1780" dirty="0"/>
          </a:p>
        </p:txBody>
      </p:sp>
      <p:sp>
        <p:nvSpPr>
          <p:cNvPr id="25" name="Text 9"/>
          <p:cNvSpPr/>
          <p:nvPr/>
        </p:nvSpPr>
        <p:spPr>
          <a:xfrm>
            <a:off x="11658600" y="4462272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70"/>
              </a:lnSpc>
              <a:buNone/>
            </a:pPr>
            <a:r>
              <a:rPr lang="en-US" sz="21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1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" y="3236976"/>
            <a:ext cx="1243584" cy="12435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96" y="3236976"/>
            <a:ext cx="1088136" cy="12435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72" y="3236976"/>
            <a:ext cx="1243584" cy="12435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2414016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Key Features of the Dashboard</a:t>
            </a:r>
            <a:endParaRPr lang="en-US" sz="3570" dirty="0"/>
          </a:p>
        </p:txBody>
      </p:sp>
      <p:sp>
        <p:nvSpPr>
          <p:cNvPr id="7" name="Text 1"/>
          <p:cNvSpPr/>
          <p:nvPr/>
        </p:nvSpPr>
        <p:spPr>
          <a:xfrm>
            <a:off x="795528" y="4700016"/>
            <a:ext cx="4123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User-Friendly Interface</a:t>
            </a:r>
            <a:endParaRPr lang="en-US" sz="2230" dirty="0"/>
          </a:p>
        </p:txBody>
      </p:sp>
      <p:sp>
        <p:nvSpPr>
          <p:cNvPr id="8" name="Text 2"/>
          <p:cNvSpPr/>
          <p:nvPr/>
        </p:nvSpPr>
        <p:spPr>
          <a:xfrm>
            <a:off x="795528" y="5257800"/>
            <a:ext cx="4123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Ensures accessibility for all donors.</a:t>
            </a:r>
            <a:endParaRPr lang="en-US" sz="1780" dirty="0"/>
          </a:p>
        </p:txBody>
      </p:sp>
      <p:sp>
        <p:nvSpPr>
          <p:cNvPr id="9" name="Text 3"/>
          <p:cNvSpPr/>
          <p:nvPr/>
        </p:nvSpPr>
        <p:spPr>
          <a:xfrm>
            <a:off x="5257800" y="4700016"/>
            <a:ext cx="4123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Real-Time Updates</a:t>
            </a:r>
            <a:endParaRPr lang="en-US" sz="2230" dirty="0"/>
          </a:p>
        </p:txBody>
      </p:sp>
      <p:sp>
        <p:nvSpPr>
          <p:cNvPr id="10" name="Text 4"/>
          <p:cNvSpPr/>
          <p:nvPr/>
        </p:nvSpPr>
        <p:spPr>
          <a:xfrm>
            <a:off x="5257800" y="5257800"/>
            <a:ext cx="41239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Displays immediate donation impact.</a:t>
            </a:r>
            <a:endParaRPr lang="en-US" sz="1780" dirty="0"/>
          </a:p>
        </p:txBody>
      </p:sp>
      <p:sp>
        <p:nvSpPr>
          <p:cNvPr id="11" name="Text 5"/>
          <p:cNvSpPr/>
          <p:nvPr/>
        </p:nvSpPr>
        <p:spPr>
          <a:xfrm>
            <a:off x="9720072" y="4700016"/>
            <a:ext cx="4123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Customizable Metrics</a:t>
            </a:r>
            <a:endParaRPr lang="en-US" sz="2230" dirty="0"/>
          </a:p>
        </p:txBody>
      </p:sp>
      <p:sp>
        <p:nvSpPr>
          <p:cNvPr id="12" name="Text 6"/>
          <p:cNvSpPr/>
          <p:nvPr/>
        </p:nvSpPr>
        <p:spPr>
          <a:xfrm>
            <a:off x="9720072" y="5257800"/>
            <a:ext cx="41239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Allows donors to focus on their values.</a:t>
            </a:r>
            <a:endParaRPr lang="en-US" sz="1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92" y="3968496"/>
            <a:ext cx="1143000" cy="1143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856" y="1828800"/>
            <a:ext cx="1143000" cy="1143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856" y="6108192"/>
            <a:ext cx="1143000" cy="11430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859536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Enhancing Donor Trust</a:t>
            </a:r>
            <a:endParaRPr lang="en-US" sz="3570" dirty="0"/>
          </a:p>
        </p:txBody>
      </p:sp>
      <p:sp>
        <p:nvSpPr>
          <p:cNvPr id="10" name="Text 1"/>
          <p:cNvSpPr/>
          <p:nvPr/>
        </p:nvSpPr>
        <p:spPr>
          <a:xfrm>
            <a:off x="914400" y="3374136"/>
            <a:ext cx="305409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Regular Updates</a:t>
            </a:r>
            <a:endParaRPr lang="en-US" sz="2230" dirty="0"/>
          </a:p>
        </p:txBody>
      </p:sp>
      <p:sp>
        <p:nvSpPr>
          <p:cNvPr id="11" name="Text 2"/>
          <p:cNvSpPr/>
          <p:nvPr/>
        </p:nvSpPr>
        <p:spPr>
          <a:xfrm>
            <a:off x="914400" y="3986784"/>
            <a:ext cx="3054096" cy="1700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Regular communication and updates through the dashboard will keep donors informed, reinforcing their trust and commitment to the cause.</a:t>
            </a:r>
            <a:endParaRPr lang="en-US" sz="1780" dirty="0"/>
          </a:p>
        </p:txBody>
      </p:sp>
      <p:sp>
        <p:nvSpPr>
          <p:cNvPr id="12" name="Text 3"/>
          <p:cNvSpPr/>
          <p:nvPr/>
        </p:nvSpPr>
        <p:spPr>
          <a:xfrm>
            <a:off x="4764024" y="4334256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30" dirty="0"/>
          </a:p>
        </p:txBody>
      </p:sp>
      <p:sp>
        <p:nvSpPr>
          <p:cNvPr id="13" name="Text 4"/>
          <p:cNvSpPr/>
          <p:nvPr/>
        </p:nvSpPr>
        <p:spPr>
          <a:xfrm>
            <a:off x="8467344" y="2194560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30" dirty="0"/>
          </a:p>
        </p:txBody>
      </p:sp>
      <p:sp>
        <p:nvSpPr>
          <p:cNvPr id="14" name="Text 5"/>
          <p:cNvSpPr/>
          <p:nvPr/>
        </p:nvSpPr>
        <p:spPr>
          <a:xfrm>
            <a:off x="10222992" y="1938528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Transparency Reports</a:t>
            </a:r>
            <a:endParaRPr lang="en-US" sz="2230" dirty="0"/>
          </a:p>
        </p:txBody>
      </p:sp>
      <p:sp>
        <p:nvSpPr>
          <p:cNvPr id="15" name="Text 6"/>
          <p:cNvSpPr/>
          <p:nvPr/>
        </p:nvSpPr>
        <p:spPr>
          <a:xfrm>
            <a:off x="10222992" y="2551176"/>
            <a:ext cx="3502152" cy="1700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Providing detailed reports on fund allocation and project outcomes can enhance credibility and reassure donors of the ethical use of their financial support.</a:t>
            </a:r>
            <a:endParaRPr lang="en-US" sz="1780" dirty="0"/>
          </a:p>
        </p:txBody>
      </p:sp>
      <p:sp>
        <p:nvSpPr>
          <p:cNvPr id="16" name="Text 7"/>
          <p:cNvSpPr/>
          <p:nvPr/>
        </p:nvSpPr>
        <p:spPr>
          <a:xfrm>
            <a:off x="8467344" y="6473952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30" dirty="0"/>
          </a:p>
        </p:txBody>
      </p:sp>
      <p:sp>
        <p:nvSpPr>
          <p:cNvPr id="17" name="Text 8"/>
          <p:cNvSpPr/>
          <p:nvPr/>
        </p:nvSpPr>
        <p:spPr>
          <a:xfrm>
            <a:off x="10222992" y="5102352"/>
            <a:ext cx="350215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Feedback Mechanism</a:t>
            </a:r>
            <a:endParaRPr lang="en-US" sz="2230" dirty="0"/>
          </a:p>
        </p:txBody>
      </p:sp>
      <p:sp>
        <p:nvSpPr>
          <p:cNvPr id="18" name="Text 9"/>
          <p:cNvSpPr/>
          <p:nvPr/>
        </p:nvSpPr>
        <p:spPr>
          <a:xfrm>
            <a:off x="10222992" y="5705856"/>
            <a:ext cx="350215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Including a way for donors to give feedback on their experience can promote a culture of transparency and continuous improvement.</a:t>
            </a:r>
            <a:endParaRPr lang="en-US" sz="1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4261104"/>
            <a:ext cx="4206240" cy="28254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24" y="4261104"/>
            <a:ext cx="4206240" cy="28254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776" y="4261104"/>
            <a:ext cx="4206240" cy="28254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626864"/>
            <a:ext cx="4242816" cy="247802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936" y="4626864"/>
            <a:ext cx="4242816" cy="247802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9488" y="4626864"/>
            <a:ext cx="4242816" cy="247802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84" y="4517136"/>
            <a:ext cx="4242816" cy="14630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2936" y="4517136"/>
            <a:ext cx="4242816" cy="14630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488" y="4517136"/>
            <a:ext cx="4242816" cy="14630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8608" y="4261104"/>
            <a:ext cx="649224" cy="649224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5160" y="4261104"/>
            <a:ext cx="649224" cy="649224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11712" y="4261104"/>
            <a:ext cx="649224" cy="649224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3483864"/>
            <a:ext cx="13048488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240"/>
              </a:lnSpc>
              <a:buNone/>
            </a:pPr>
            <a:r>
              <a:rPr lang="en-US" sz="33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Emotional Engagement Strategies</a:t>
            </a:r>
            <a:endParaRPr lang="en-US" sz="3390" dirty="0"/>
          </a:p>
        </p:txBody>
      </p:sp>
      <p:sp>
        <p:nvSpPr>
          <p:cNvPr id="17" name="Text 1"/>
          <p:cNvSpPr/>
          <p:nvPr/>
        </p:nvSpPr>
        <p:spPr>
          <a:xfrm>
            <a:off x="1024128" y="4974336"/>
            <a:ext cx="374904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Storytelling Elements</a:t>
            </a:r>
            <a:endParaRPr lang="en-US" sz="2120" dirty="0"/>
          </a:p>
        </p:txBody>
      </p:sp>
      <p:sp>
        <p:nvSpPr>
          <p:cNvPr id="18" name="Text 2"/>
          <p:cNvSpPr/>
          <p:nvPr/>
        </p:nvSpPr>
        <p:spPr>
          <a:xfrm>
            <a:off x="2825496" y="4398264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40"/>
              </a:lnSpc>
              <a:buNone/>
            </a:pPr>
            <a:r>
              <a:rPr lang="en-US" sz="20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030" dirty="0"/>
          </a:p>
        </p:txBody>
      </p:sp>
      <p:sp>
        <p:nvSpPr>
          <p:cNvPr id="19" name="Text 3"/>
          <p:cNvSpPr/>
          <p:nvPr/>
        </p:nvSpPr>
        <p:spPr>
          <a:xfrm>
            <a:off x="1024128" y="5504688"/>
            <a:ext cx="3749040" cy="1353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2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Incorporating storytelling elements in the dashboard can showcase how donations have transformed lives, making the experience more meaningful for donors.</a:t>
            </a:r>
            <a:endParaRPr lang="en-US" sz="1690" dirty="0"/>
          </a:p>
        </p:txBody>
      </p:sp>
      <p:sp>
        <p:nvSpPr>
          <p:cNvPr id="20" name="Text 4"/>
          <p:cNvSpPr/>
          <p:nvPr/>
        </p:nvSpPr>
        <p:spPr>
          <a:xfrm>
            <a:off x="5449824" y="4974336"/>
            <a:ext cx="374904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Visual Content</a:t>
            </a:r>
            <a:endParaRPr lang="en-US" sz="2120" dirty="0"/>
          </a:p>
        </p:txBody>
      </p:sp>
      <p:sp>
        <p:nvSpPr>
          <p:cNvPr id="21" name="Text 5"/>
          <p:cNvSpPr/>
          <p:nvPr/>
        </p:nvSpPr>
        <p:spPr>
          <a:xfrm>
            <a:off x="5449824" y="5504688"/>
            <a:ext cx="3749040" cy="1078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2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Utilizing images and videos of beneficiaries can create a powerful emotional connection, encouraging donors to continue their support.</a:t>
            </a:r>
            <a:endParaRPr lang="en-US" sz="1690" dirty="0"/>
          </a:p>
        </p:txBody>
      </p:sp>
      <p:sp>
        <p:nvSpPr>
          <p:cNvPr id="22" name="Text 6"/>
          <p:cNvSpPr/>
          <p:nvPr/>
        </p:nvSpPr>
        <p:spPr>
          <a:xfrm>
            <a:off x="7242048" y="4398264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40"/>
              </a:lnSpc>
              <a:buNone/>
            </a:pPr>
            <a:r>
              <a:rPr lang="en-US" sz="20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030" dirty="0"/>
          </a:p>
        </p:txBody>
      </p:sp>
      <p:sp>
        <p:nvSpPr>
          <p:cNvPr id="23" name="Text 7"/>
          <p:cNvSpPr/>
          <p:nvPr/>
        </p:nvSpPr>
        <p:spPr>
          <a:xfrm>
            <a:off x="9866376" y="4974336"/>
            <a:ext cx="374904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Community Involvement</a:t>
            </a:r>
            <a:endParaRPr lang="en-US" sz="2120" dirty="0"/>
          </a:p>
        </p:txBody>
      </p:sp>
      <p:sp>
        <p:nvSpPr>
          <p:cNvPr id="24" name="Text 8"/>
          <p:cNvSpPr/>
          <p:nvPr/>
        </p:nvSpPr>
        <p:spPr>
          <a:xfrm>
            <a:off x="9866376" y="5504688"/>
            <a:ext cx="3749040" cy="1078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2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Highlighting community events and donor contributions fosters a sense of belonging and shared purpose among donors.</a:t>
            </a:r>
            <a:endParaRPr lang="en-US" sz="1690" dirty="0"/>
          </a:p>
        </p:txBody>
      </p:sp>
      <p:sp>
        <p:nvSpPr>
          <p:cNvPr id="25" name="Text 9"/>
          <p:cNvSpPr/>
          <p:nvPr/>
        </p:nvSpPr>
        <p:spPr>
          <a:xfrm>
            <a:off x="11658600" y="4398264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40"/>
              </a:lnSpc>
              <a:buNone/>
            </a:pPr>
            <a:r>
              <a:rPr lang="en-US" sz="20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0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" y="2350008"/>
            <a:ext cx="4123944" cy="272491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350008"/>
            <a:ext cx="4123944" cy="272491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72" y="2350008"/>
            <a:ext cx="4123944" cy="27249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1536192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Real-World Examples</a:t>
            </a:r>
            <a:endParaRPr lang="en-US" sz="3570" dirty="0"/>
          </a:p>
        </p:txBody>
      </p:sp>
      <p:sp>
        <p:nvSpPr>
          <p:cNvPr id="7" name="Text 1"/>
          <p:cNvSpPr/>
          <p:nvPr/>
        </p:nvSpPr>
        <p:spPr>
          <a:xfrm>
            <a:off x="795528" y="5303520"/>
            <a:ext cx="4123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Case Studies</a:t>
            </a:r>
            <a:endParaRPr lang="en-US" sz="2230" dirty="0"/>
          </a:p>
        </p:txBody>
      </p:sp>
      <p:sp>
        <p:nvSpPr>
          <p:cNvPr id="8" name="Text 2"/>
          <p:cNvSpPr/>
          <p:nvPr/>
        </p:nvSpPr>
        <p:spPr>
          <a:xfrm>
            <a:off x="795528" y="5861304"/>
            <a:ext cx="4123944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Successful charities implementing transparency measures boosting donor engagement.</a:t>
            </a:r>
            <a:endParaRPr lang="en-US" sz="1780" dirty="0"/>
          </a:p>
        </p:txBody>
      </p:sp>
      <p:sp>
        <p:nvSpPr>
          <p:cNvPr id="9" name="Text 3"/>
          <p:cNvSpPr/>
          <p:nvPr/>
        </p:nvSpPr>
        <p:spPr>
          <a:xfrm>
            <a:off x="5257800" y="5303520"/>
            <a:ext cx="4123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Pilot Programs</a:t>
            </a:r>
            <a:endParaRPr lang="en-US" sz="2230" dirty="0"/>
          </a:p>
        </p:txBody>
      </p:sp>
      <p:sp>
        <p:nvSpPr>
          <p:cNvPr id="10" name="Text 4"/>
          <p:cNvSpPr/>
          <p:nvPr/>
        </p:nvSpPr>
        <p:spPr>
          <a:xfrm>
            <a:off x="5257800" y="5861304"/>
            <a:ext cx="41239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Testing user-friendly interfaces that enhance donor interaction.</a:t>
            </a:r>
            <a:endParaRPr lang="en-US" sz="1780" dirty="0"/>
          </a:p>
        </p:txBody>
      </p:sp>
      <p:sp>
        <p:nvSpPr>
          <p:cNvPr id="11" name="Text 5"/>
          <p:cNvSpPr/>
          <p:nvPr/>
        </p:nvSpPr>
        <p:spPr>
          <a:xfrm>
            <a:off x="9720072" y="5303520"/>
            <a:ext cx="4123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Feedback from Donors</a:t>
            </a:r>
            <a:endParaRPr lang="en-US" sz="2230" dirty="0"/>
          </a:p>
        </p:txBody>
      </p:sp>
      <p:sp>
        <p:nvSpPr>
          <p:cNvPr id="12" name="Text 6"/>
          <p:cNvSpPr/>
          <p:nvPr/>
        </p:nvSpPr>
        <p:spPr>
          <a:xfrm>
            <a:off x="9720072" y="5861304"/>
            <a:ext cx="41239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Testimonials highlighting the impact of transparency on donor support.</a:t>
            </a:r>
            <a:endParaRPr lang="en-US" sz="1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3639312"/>
            <a:ext cx="4352544" cy="914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72" y="3639312"/>
            <a:ext cx="4352544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472" y="3639312"/>
            <a:ext cx="4352544" cy="9144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1719072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Implementing the Solution</a:t>
            </a:r>
            <a:endParaRPr lang="en-US" sz="3570" dirty="0"/>
          </a:p>
        </p:txBody>
      </p:sp>
      <p:sp>
        <p:nvSpPr>
          <p:cNvPr id="8" name="Text 1"/>
          <p:cNvSpPr/>
          <p:nvPr/>
        </p:nvSpPr>
        <p:spPr>
          <a:xfrm>
            <a:off x="795528" y="2542032"/>
            <a:ext cx="13048488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section outlines the important steps necessary for effective implementation of the recommended dashboard solution. It includes a comprehensive development plan, essential technology requirements, and a strategy for testing and feedback to ensure the platform meets user expectations.</a:t>
            </a:r>
            <a:endParaRPr lang="en-US" sz="1780" dirty="0"/>
          </a:p>
        </p:txBody>
      </p:sp>
      <p:sp>
        <p:nvSpPr>
          <p:cNvPr id="9" name="Text 2"/>
          <p:cNvSpPr/>
          <p:nvPr/>
        </p:nvSpPr>
        <p:spPr>
          <a:xfrm>
            <a:off x="2889504" y="3895344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30" dirty="0"/>
          </a:p>
        </p:txBody>
      </p:sp>
      <p:sp>
        <p:nvSpPr>
          <p:cNvPr id="10" name="Text 3"/>
          <p:cNvSpPr/>
          <p:nvPr/>
        </p:nvSpPr>
        <p:spPr>
          <a:xfrm>
            <a:off x="1024128" y="4892040"/>
            <a:ext cx="38953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Development Plan</a:t>
            </a:r>
            <a:endParaRPr lang="en-US" sz="2230" dirty="0"/>
          </a:p>
        </p:txBody>
      </p:sp>
      <p:sp>
        <p:nvSpPr>
          <p:cNvPr id="11" name="Text 4"/>
          <p:cNvSpPr/>
          <p:nvPr/>
        </p:nvSpPr>
        <p:spPr>
          <a:xfrm>
            <a:off x="1024128" y="5449824"/>
            <a:ext cx="3895344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Outline a step-by-step plan for developing the recommended dashboard.</a:t>
            </a:r>
            <a:endParaRPr lang="en-US" sz="1780" dirty="0"/>
          </a:p>
        </p:txBody>
      </p:sp>
      <p:sp>
        <p:nvSpPr>
          <p:cNvPr id="12" name="Text 5"/>
          <p:cNvSpPr/>
          <p:nvPr/>
        </p:nvSpPr>
        <p:spPr>
          <a:xfrm>
            <a:off x="5376672" y="4892040"/>
            <a:ext cx="38953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Technology Requirements</a:t>
            </a:r>
            <a:endParaRPr lang="en-US" sz="2230" dirty="0"/>
          </a:p>
        </p:txBody>
      </p:sp>
      <p:sp>
        <p:nvSpPr>
          <p:cNvPr id="13" name="Text 6"/>
          <p:cNvSpPr/>
          <p:nvPr/>
        </p:nvSpPr>
        <p:spPr>
          <a:xfrm>
            <a:off x="5376672" y="5449824"/>
            <a:ext cx="3895344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Identify the necessary technology stack to support the dashboard’s features.</a:t>
            </a:r>
            <a:endParaRPr lang="en-US" sz="1780" dirty="0"/>
          </a:p>
        </p:txBody>
      </p:sp>
      <p:sp>
        <p:nvSpPr>
          <p:cNvPr id="14" name="Text 7"/>
          <p:cNvSpPr/>
          <p:nvPr/>
        </p:nvSpPr>
        <p:spPr>
          <a:xfrm>
            <a:off x="7232904" y="3895344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30" dirty="0"/>
          </a:p>
        </p:txBody>
      </p:sp>
      <p:sp>
        <p:nvSpPr>
          <p:cNvPr id="15" name="Text 8"/>
          <p:cNvSpPr/>
          <p:nvPr/>
        </p:nvSpPr>
        <p:spPr>
          <a:xfrm>
            <a:off x="9720072" y="4892040"/>
            <a:ext cx="38953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Testing and Feedback</a:t>
            </a:r>
            <a:endParaRPr lang="en-US" sz="2230" dirty="0"/>
          </a:p>
        </p:txBody>
      </p:sp>
      <p:sp>
        <p:nvSpPr>
          <p:cNvPr id="16" name="Text 9"/>
          <p:cNvSpPr/>
          <p:nvPr/>
        </p:nvSpPr>
        <p:spPr>
          <a:xfrm>
            <a:off x="9720072" y="5449824"/>
            <a:ext cx="38953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Plan for user testing and gathering feedback from potential users.</a:t>
            </a:r>
            <a:endParaRPr lang="en-US" sz="1780" dirty="0"/>
          </a:p>
        </p:txBody>
      </p:sp>
      <p:sp>
        <p:nvSpPr>
          <p:cNvPr id="17" name="Text 10"/>
          <p:cNvSpPr/>
          <p:nvPr/>
        </p:nvSpPr>
        <p:spPr>
          <a:xfrm>
            <a:off x="11585448" y="3895344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7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2025-10-30T09:51:32Z</dcterms:created>
  <dcterms:modified xsi:type="dcterms:W3CDTF">2025-10-30T09:51:32Z</dcterms:modified>
</cp:coreProperties>
</file>